
<file path=[Content_Types].xml><?xml version="1.0" encoding="utf-8"?>
<Types xmlns="http://schemas.openxmlformats.org/package/2006/content-types">
  <Default Extension="bin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1" r:id="rId2"/>
    <p:sldId id="258" r:id="rId3"/>
    <p:sldId id="267" r:id="rId4"/>
    <p:sldId id="297" r:id="rId5"/>
    <p:sldId id="264" r:id="rId6"/>
    <p:sldId id="265" r:id="rId7"/>
    <p:sldId id="273" r:id="rId8"/>
    <p:sldId id="272" r:id="rId9"/>
    <p:sldId id="275" r:id="rId10"/>
    <p:sldId id="280" r:id="rId11"/>
    <p:sldId id="279" r:id="rId12"/>
    <p:sldId id="278" r:id="rId13"/>
    <p:sldId id="277" r:id="rId14"/>
    <p:sldId id="299" r:id="rId15"/>
    <p:sldId id="271" r:id="rId16"/>
    <p:sldId id="274" r:id="rId17"/>
    <p:sldId id="300" r:id="rId18"/>
    <p:sldId id="276" r:id="rId19"/>
    <p:sldId id="270" r:id="rId20"/>
    <p:sldId id="266" r:id="rId21"/>
    <p:sldId id="284" r:id="rId22"/>
    <p:sldId id="296" r:id="rId23"/>
    <p:sldId id="295" r:id="rId24"/>
    <p:sldId id="283" r:id="rId25"/>
    <p:sldId id="282" r:id="rId26"/>
    <p:sldId id="287" r:id="rId27"/>
    <p:sldId id="286" r:id="rId28"/>
    <p:sldId id="285" r:id="rId29"/>
    <p:sldId id="290" r:id="rId30"/>
    <p:sldId id="294" r:id="rId31"/>
    <p:sldId id="298" r:id="rId32"/>
    <p:sldId id="268" r:id="rId33"/>
  </p:sldIdLst>
  <p:sldSz cx="12188825" cy="6858000"/>
  <p:notesSz cx="6858000" cy="9144000"/>
  <p:embeddedFontLst>
    <p:embeddedFont>
      <p:font typeface="AU Passata Light" panose="020B0303030902030804" pitchFamily="34" charset="0"/>
      <p:regular r:id="rId36"/>
      <p:bold r:id="rId37"/>
    </p:embeddedFont>
    <p:embeddedFont>
      <p:font typeface="AU Passata" panose="020B0503030502030804" pitchFamily="34" charset="0"/>
      <p:regular r:id="rId38"/>
      <p:bold r:id="rId39"/>
    </p:embeddedFont>
    <p:embeddedFont>
      <p:font typeface="Georgia" panose="02040502050405020303" pitchFamily="18" charset="0"/>
      <p:regular r:id="rId40"/>
      <p:bold r:id="rId41"/>
      <p:italic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4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457" autoAdjust="0"/>
  </p:normalViewPr>
  <p:slideViewPr>
    <p:cSldViewPr snapToObjects="1" showGuides="1">
      <p:cViewPr varScale="1">
        <p:scale>
          <a:sx n="69" d="100"/>
          <a:sy n="69" d="100"/>
        </p:scale>
        <p:origin x="564" y="44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168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428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994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717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809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839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7160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170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1751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14484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931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626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8548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38686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2885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8762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14718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2781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51929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7187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80706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003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608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8341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027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362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4508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516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107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34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12 August 2019</a:t>
            </a:r>
          </a:p>
        </p:txBody>
      </p:sp>
      <p:sp>
        <p:nvSpPr>
          <p:cNvPr id="36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Professor</a:t>
            </a: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Geoffrey Hunt</a:t>
            </a:r>
          </a:p>
        </p:txBody>
      </p:sp>
      <p:pic>
        <p:nvPicPr>
          <p:cNvPr id="1323397731" name="Secondary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06000" y="5997600"/>
            <a:ext cx="1740091" cy="5580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14" name="Logo BS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" y="5997600"/>
            <a:ext cx="600736" cy="601199"/>
          </a:xfrm>
          <a:prstGeom prst="rect">
            <a:avLst/>
          </a:prstGeom>
        </p:spPr>
      </p:pic>
      <p:sp>
        <p:nvSpPr>
          <p:cNvPr id="16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447851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9200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GB" sz="900" cap="all" spc="40" baseline="0" dirty="0">
                <a:solidFill>
                  <a:schemeClr val="bg1"/>
                </a:solidFill>
                <a:latin typeface="+mn-lt"/>
              </a:rPr>
              <a:t>Department of Psychology
and Behavioural Sciences
Aarhus University</a:t>
            </a:r>
          </a:p>
          <a:p>
            <a:pPr>
              <a:lnSpc>
                <a:spcPct val="100000"/>
              </a:lnSpc>
              <a:defRPr/>
            </a:pPr>
            <a:endParaRPr lang="en-GB" sz="900" cap="all" spc="40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OFF_logo1Computed"/>
          <p:cNvSpPr/>
          <p:nvPr userDrawn="1"/>
        </p:nvSpPr>
        <p:spPr bwMode="auto">
          <a:xfrm>
            <a:off x="971999" y="5997600"/>
            <a:ext cx="65" cy="313350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900" b="1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Centre for Alcohol and Drug Research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900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14/08/2019</a:t>
            </a:fld>
            <a:r>
              <a:rPr lang="en-GB"/>
              <a:t>12/08/2019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14/08/2019</a:t>
            </a:fld>
            <a:r>
              <a:rPr lang="en-GB"/>
              <a:t>12/08/2019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14/08/2019</a:t>
            </a:fld>
            <a:r>
              <a:rPr lang="en-GB"/>
              <a:t>12/08/2019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14/08/2019</a:t>
            </a:fld>
            <a:r>
              <a:rPr lang="en-GB"/>
              <a:t>12/08/2019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14/08/2019</a:t>
            </a:fld>
            <a:r>
              <a:rPr lang="en-GB"/>
              <a:t>12/08/2019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14/08/2019</a:t>
            </a:fld>
            <a:r>
              <a:rPr lang="en-GB"/>
              <a:t>12/08/2019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612"/>
            <a:ext cx="11550650" cy="62134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14/08/2019</a:t>
            </a:fld>
            <a:r>
              <a:rPr lang="en-GB"/>
              <a:t>12/08/2019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14/08/2019</a:t>
            </a:fld>
            <a:r>
              <a:rPr lang="en-GB"/>
              <a:t>12/08/2019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8" name="Slide Number Placeholder 7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14/08/2019</a:t>
            </a:fld>
            <a:r>
              <a:rPr lang="en-GB"/>
              <a:t>12/08/2019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pic>
        <p:nvPicPr>
          <p:cNvPr id="4" name="Logo B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602" y="2229266"/>
            <a:ext cx="2397621" cy="2399468"/>
          </a:xfrm>
          <a:prstGeom prst="rect">
            <a:avLst/>
          </a:prstGeom>
        </p:spPr>
      </p:pic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14/08/2019</a:t>
            </a:fld>
            <a:r>
              <a:rPr lang="en-GB"/>
              <a:t>12/08/2019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901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pic>
        <p:nvPicPr>
          <p:cNvPr id="7" name="Logo BS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2520000"/>
            <a:ext cx="1650375" cy="1650375"/>
          </a:xfrm>
          <a:prstGeom prst="rect">
            <a:avLst/>
          </a:prstGeom>
        </p:spPr>
      </p:pic>
      <p:sp>
        <p:nvSpPr>
          <p:cNvPr id="6" name="OFF_logo2Computed"/>
          <p:cNvSpPr txBox="1">
            <a:spLocks noChangeArrowheads="1"/>
          </p:cNvSpPr>
          <p:nvPr userDrawn="1"/>
        </p:nvSpPr>
        <p:spPr bwMode="auto">
          <a:xfrm>
            <a:off x="4392000" y="2520000"/>
            <a:ext cx="7480913" cy="86965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93200" rIns="0" bIns="0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GB" sz="2300" b="0" cap="all" spc="200" baseline="0" dirty="0">
                <a:solidFill>
                  <a:schemeClr val="bg1"/>
                </a:solidFill>
                <a:latin typeface="AU Passata" panose="020B0503030502030804" pitchFamily="34" charset="0"/>
              </a:rPr>
              <a:t>Department of Psychology
and Behavioural Sciences
Aarhus University</a:t>
            </a:r>
          </a:p>
        </p:txBody>
      </p:sp>
      <p:sp>
        <p:nvSpPr>
          <p:cNvPr id="10" name="OFF_logo1Computed"/>
          <p:cNvSpPr txBox="1">
            <a:spLocks noChangeArrowheads="1"/>
          </p:cNvSpPr>
          <p:nvPr userDrawn="1"/>
        </p:nvSpPr>
        <p:spPr bwMode="auto">
          <a:xfrm>
            <a:off x="4392000" y="2520000"/>
            <a:ext cx="7480913" cy="49523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22400" rIns="0" bIns="0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GB" sz="2300" b="1" cap="all" spc="200" baseline="0" dirty="0">
                <a:solidFill>
                  <a:schemeClr val="bg1"/>
                </a:solidFill>
                <a:latin typeface="AU Passata" panose="020B0503030502030804" pitchFamily="34" charset="0"/>
              </a:rPr>
              <a:t>Centre for Alcohol and Drug Research</a:t>
            </a:r>
          </a:p>
        </p:txBody>
      </p:sp>
      <p:sp>
        <p:nvSpPr>
          <p:cNvPr id="9" name="Date Placeholder 1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E7B83056-E73A-4EB1-8793-61FB59C07FBC}" type="datetimeFigureOut">
              <a:rPr lang="en-GB" smtClean="0"/>
              <a:pPr/>
              <a:t>14/08/2019</a:t>
            </a:fld>
            <a:r>
              <a:rPr lang="en-GB"/>
              <a:t>12/08/2019</a:t>
            </a:r>
          </a:p>
        </p:txBody>
      </p:sp>
      <p:sp>
        <p:nvSpPr>
          <p:cNvPr id="11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5838" y="3443622"/>
            <a:ext cx="648000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1844" y="1520315"/>
            <a:ext cx="9543307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3715431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32856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en-GB" sz="4799" dirty="0"/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12 August 2019</a:t>
            </a: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Professor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Geoffrey Hunt</a:t>
            </a:r>
          </a:p>
        </p:txBody>
      </p:sp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1082291129" name="Secondary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06000" y="5997600"/>
            <a:ext cx="1740091" cy="558000"/>
          </a:xfrm>
          <a:prstGeom prst="rect">
            <a:avLst/>
          </a:prstGeom>
        </p:spPr>
      </p:pic>
      <p:pic>
        <p:nvPicPr>
          <p:cNvPr id="18" name="Logo BS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" y="5997600"/>
            <a:ext cx="600736" cy="601199"/>
          </a:xfrm>
          <a:prstGeom prst="rect">
            <a:avLst/>
          </a:prstGeom>
        </p:spPr>
      </p:pic>
      <p:sp>
        <p:nvSpPr>
          <p:cNvPr id="17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447851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9200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GB" sz="900" cap="all" spc="40" baseline="0" dirty="0">
                <a:solidFill>
                  <a:schemeClr val="bg1"/>
                </a:solidFill>
                <a:latin typeface="+mn-lt"/>
              </a:rPr>
              <a:t>Department of Psychology
and Behavioural Sciences
Aarhus University</a:t>
            </a:r>
          </a:p>
          <a:p>
            <a:pPr>
              <a:lnSpc>
                <a:spcPct val="100000"/>
              </a:lnSpc>
              <a:defRPr/>
            </a:pPr>
            <a:endParaRPr lang="en-GB" sz="900" cap="all" spc="40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OFF_logo1Computed"/>
          <p:cNvSpPr/>
          <p:nvPr userDrawn="1"/>
        </p:nvSpPr>
        <p:spPr bwMode="auto">
          <a:xfrm>
            <a:off x="971999" y="5997600"/>
            <a:ext cx="65" cy="313350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900" b="1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Centre for Alcohol and Drug Research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900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14/08/2019</a:t>
            </a:fld>
            <a:r>
              <a:rPr lang="en-GB"/>
              <a:t>12/08/2019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EE4DD-B39C-4664-8075-9246EF29BF9F}" type="datetimeFigureOut">
              <a:rPr lang="en-US"/>
              <a:pPr>
                <a:defRPr/>
              </a:pPr>
              <a:t>8/14/2019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1808000" y="6580800"/>
            <a:ext cx="252000" cy="1538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8C60E-67B9-4ADF-8EBB-C9B4F2DD4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6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26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12 August 2019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Professor</a:t>
            </a: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Geoffrey Hunt</a:t>
            </a:r>
          </a:p>
        </p:txBody>
      </p:sp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161702245" name="Secondary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06000" y="5997600"/>
            <a:ext cx="1740091" cy="558000"/>
          </a:xfrm>
          <a:prstGeom prst="rect">
            <a:avLst/>
          </a:prstGeom>
        </p:spPr>
      </p:pic>
      <p:pic>
        <p:nvPicPr>
          <p:cNvPr id="16" name="Logo BS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" y="5997600"/>
            <a:ext cx="600736" cy="601199"/>
          </a:xfrm>
          <a:prstGeom prst="rect">
            <a:avLst/>
          </a:prstGeom>
        </p:spPr>
      </p:pic>
      <p:sp>
        <p:nvSpPr>
          <p:cNvPr id="17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447851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9200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GB" sz="900" cap="all" spc="40" baseline="0" dirty="0">
                <a:solidFill>
                  <a:schemeClr val="bg1"/>
                </a:solidFill>
                <a:latin typeface="+mn-lt"/>
              </a:rPr>
              <a:t>Department of Psychology
and Behavioural Sciences
Aarhus University</a:t>
            </a:r>
          </a:p>
          <a:p>
            <a:pPr>
              <a:lnSpc>
                <a:spcPct val="100000"/>
              </a:lnSpc>
              <a:defRPr/>
            </a:pPr>
            <a:endParaRPr lang="en-GB" sz="900" cap="all" spc="40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OFF_logo1Computed"/>
          <p:cNvSpPr/>
          <p:nvPr userDrawn="1"/>
        </p:nvSpPr>
        <p:spPr bwMode="auto">
          <a:xfrm>
            <a:off x="971999" y="5997600"/>
            <a:ext cx="65" cy="313350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900" b="1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Centre for Alcohol and Drug Research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900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14/08/2019</a:t>
            </a:fld>
            <a:r>
              <a:rPr lang="en-GB"/>
              <a:t>12/08/2019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14/08/2019</a:t>
            </a:fld>
            <a:r>
              <a:rPr lang="en-GB"/>
              <a:t>12/08/2019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14/08/2019</a:t>
            </a:fld>
            <a:r>
              <a:rPr lang="en-GB"/>
              <a:t>12/08/2019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dirty="0"/>
              <a:t>Insert title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14/08/2019</a:t>
            </a:fld>
            <a:r>
              <a:rPr lang="en-GB"/>
              <a:t>12/08/2019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1484784"/>
            <a:ext cx="4975225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3010711"/>
            <a:ext cx="4975225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dirty="0"/>
              <a:t>6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14/08/2019</a:t>
            </a:fld>
            <a:r>
              <a:rPr lang="en-GB"/>
              <a:t>12/08/2019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30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306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14/08/2019</a:t>
            </a:fld>
            <a:r>
              <a:rPr lang="en-GB"/>
              <a:t>12/08/2019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14/08/2019</a:t>
            </a:fld>
            <a:r>
              <a:rPr lang="en-GB"/>
              <a:t>12/08/2019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 level</a:t>
            </a:r>
            <a:endParaRPr lang="en-GB"/>
          </a:p>
          <a:p>
            <a:pPr lvl="6"/>
            <a:r>
              <a:rPr lang="en-GB" noProof="0" dirty="0"/>
              <a:t>7 level</a:t>
            </a:r>
            <a:endParaRPr lang="en-GB"/>
          </a:p>
          <a:p>
            <a:pPr lvl="7"/>
            <a:r>
              <a:rPr lang="en-GB" noProof="0" dirty="0"/>
              <a:t>8 level</a:t>
            </a:r>
            <a:endParaRPr lang="en-GB"/>
          </a:p>
          <a:p>
            <a:pPr lvl="8"/>
            <a:r>
              <a:rPr lang="en-GB" noProof="0" dirty="0"/>
              <a:t>9 level</a:t>
            </a:r>
            <a:endParaRPr lang="en-GB"/>
          </a:p>
        </p:txBody>
      </p:sp>
      <p:pic>
        <p:nvPicPr>
          <p:cNvPr id="4375599" name="SecondaryLogo_sort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10206000" y="5997600"/>
            <a:ext cx="1740091" cy="558000"/>
          </a:xfrm>
          <a:prstGeom prst="rect">
            <a:avLst/>
          </a:prstGeom>
        </p:spPr>
      </p:pic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Geoffrey Hunt</a:t>
            </a:r>
          </a:p>
        </p:txBody>
      </p:sp>
      <p:sp>
        <p:nvSpPr>
          <p:cNvPr id="27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12 August 2019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Professor</a:t>
            </a:r>
          </a:p>
        </p:txBody>
      </p:sp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44503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9200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GB" sz="900" cap="all" spc="40" baseline="0" dirty="0">
                <a:solidFill>
                  <a:schemeClr val="tx1"/>
                </a:solidFill>
                <a:latin typeface="+mn-lt"/>
              </a:rPr>
              <a:t>Department of Psychology
and Behavioural Sciences
Aarhus University</a:t>
            </a:r>
          </a:p>
          <a:p>
            <a:pPr>
              <a:lnSpc>
                <a:spcPct val="100000"/>
              </a:lnSpc>
              <a:defRPr/>
            </a:pPr>
            <a:endParaRPr lang="en-GB" sz="900" cap="all" spc="40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1999" y="5997600"/>
            <a:ext cx="65" cy="313350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900" b="1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Centre for Alcohol and Drug Research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900" b="1" i="0" u="none" strike="noStrike" cap="all" normalizeH="0" baseline="0" noProof="1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pic>
        <p:nvPicPr>
          <p:cNvPr id="15" name="Logo BSS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" y="5997600"/>
            <a:ext cx="600736" cy="601200"/>
          </a:xfrm>
          <a:prstGeom prst="rect">
            <a:avLst/>
          </a:prstGeom>
        </p:spPr>
      </p:pic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8000" y="6580800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E7B83056-E73A-4EB1-8793-61FB59C07FBC}" type="datetimeFigureOut">
              <a:rPr lang="en-GB" smtClean="0"/>
              <a:pPr/>
              <a:t>14/08/2019</a:t>
            </a:fld>
            <a:r>
              <a:rPr lang="en-GB"/>
              <a:t>12/08/2019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6" r:id="rId4"/>
    <p:sldLayoutId id="2147483662" r:id="rId5"/>
    <p:sldLayoutId id="2147483649" r:id="rId6"/>
    <p:sldLayoutId id="2147483669" r:id="rId7"/>
    <p:sldLayoutId id="2147483661" r:id="rId8"/>
    <p:sldLayoutId id="2147483668" r:id="rId9"/>
    <p:sldLayoutId id="2147483663" r:id="rId10"/>
    <p:sldLayoutId id="2147483670" r:id="rId11"/>
    <p:sldLayoutId id="2147483654" r:id="rId12"/>
    <p:sldLayoutId id="2147483664" r:id="rId13"/>
    <p:sldLayoutId id="2147483671" r:id="rId14"/>
    <p:sldLayoutId id="2147483650" r:id="rId15"/>
    <p:sldLayoutId id="2147483655" r:id="rId16"/>
    <p:sldLayoutId id="2147483651" r:id="rId17"/>
    <p:sldLayoutId id="2147483679" r:id="rId18"/>
    <p:sldLayoutId id="2147483658" r:id="rId19"/>
    <p:sldLayoutId id="2147483680" r:id="rId20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Relationship Id="rId4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Relationship Id="rId4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5838" y="349452"/>
            <a:ext cx="10220325" cy="5927777"/>
          </a:xfrm>
        </p:spPr>
        <p:txBody>
          <a:bodyPr/>
          <a:lstStyle/>
          <a:p>
            <a:pPr algn="ctr"/>
            <a:r>
              <a:rPr lang="en-US" sz="4400" dirty="0" smtClean="0"/>
              <a:t>REPRESENTATIONS </a:t>
            </a:r>
            <a:r>
              <a:rPr lang="en-US" sz="4400" dirty="0"/>
              <a:t>OF YOUTH: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THE </a:t>
            </a:r>
            <a:r>
              <a:rPr lang="en-US" sz="4400" dirty="0"/>
              <a:t>CASE OF INTOXICANTS AND INTOXICATION</a:t>
            </a:r>
            <a:br>
              <a:rPr lang="en-US" sz="4400" dirty="0"/>
            </a:br>
            <a:r>
              <a:rPr lang="en-US" sz="4000" dirty="0"/>
              <a:t> </a:t>
            </a:r>
            <a:br>
              <a:rPr lang="en-US" sz="4000" dirty="0"/>
            </a:br>
            <a:r>
              <a:rPr lang="en-US" sz="4000" dirty="0" smtClean="0"/>
              <a:t>	</a:t>
            </a:r>
            <a:r>
              <a:rPr lang="da-DK" sz="3200" dirty="0" smtClean="0"/>
              <a:t>Geoffrey Hunt</a:t>
            </a:r>
            <a:br>
              <a:rPr lang="da-DK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da-DK" sz="3600" dirty="0"/>
              <a:t> </a:t>
            </a:r>
            <a:r>
              <a:rPr lang="da-DK" sz="3600" dirty="0" smtClean="0"/>
              <a:t>Nordic </a:t>
            </a:r>
            <a:r>
              <a:rPr lang="da-DK" sz="3600" dirty="0" err="1" smtClean="0"/>
              <a:t>youth</a:t>
            </a:r>
            <a:r>
              <a:rPr lang="da-DK" sz="3600" dirty="0" smtClean="0"/>
              <a:t> research symposium (</a:t>
            </a:r>
            <a:r>
              <a:rPr lang="da-DK" sz="3600" dirty="0" err="1" smtClean="0"/>
              <a:t>nyris</a:t>
            </a:r>
            <a:r>
              <a:rPr lang="da-DK" sz="3600" dirty="0" smtClean="0"/>
              <a:t>) </a:t>
            </a:r>
            <a:br>
              <a:rPr lang="da-DK" sz="3600" dirty="0" smtClean="0"/>
            </a:br>
            <a:r>
              <a:rPr lang="en-US" dirty="0" smtClean="0"/>
              <a:t> </a:t>
            </a:r>
            <a:r>
              <a:rPr lang="en-US" sz="2800" dirty="0"/>
              <a:t>“</a:t>
            </a:r>
            <a:r>
              <a:rPr lang="da-DK" sz="2800" dirty="0" err="1" smtClean="0"/>
              <a:t>narrowing</a:t>
            </a:r>
            <a:r>
              <a:rPr lang="da-DK" sz="2800" dirty="0" smtClean="0"/>
              <a:t> </a:t>
            </a:r>
            <a:r>
              <a:rPr lang="da-DK" sz="2800" dirty="0" err="1" smtClean="0"/>
              <a:t>paths</a:t>
            </a:r>
            <a:r>
              <a:rPr lang="da-DK" sz="2800" dirty="0" smtClean="0"/>
              <a:t> –</a:t>
            </a:r>
            <a:r>
              <a:rPr lang="da-DK" sz="2800" dirty="0" err="1" smtClean="0"/>
              <a:t>transgressive</a:t>
            </a:r>
            <a:r>
              <a:rPr lang="da-DK" sz="2800" dirty="0" smtClean="0"/>
              <a:t> routes”</a:t>
            </a:r>
            <a:br>
              <a:rPr lang="da-DK" sz="2800" dirty="0" smtClean="0"/>
            </a:br>
            <a:r>
              <a:rPr lang="da-DK" sz="2800" dirty="0" err="1" smtClean="0"/>
              <a:t>aarhus</a:t>
            </a:r>
            <a:r>
              <a:rPr lang="da-DK" sz="2800" dirty="0" smtClean="0"/>
              <a:t> 14-16</a:t>
            </a:r>
            <a:r>
              <a:rPr lang="da-DK" sz="2800" baseline="30000" dirty="0" smtClean="0"/>
              <a:t>th</a:t>
            </a:r>
            <a:r>
              <a:rPr lang="da-DK" sz="2800" dirty="0" smtClean="0"/>
              <a:t> August 2019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32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913" y="1484784"/>
            <a:ext cx="11556000" cy="1584176"/>
          </a:xfrm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lvl="5"/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75" y="1052512"/>
            <a:ext cx="3571875" cy="4752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49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913" y="908720"/>
            <a:ext cx="11556000" cy="2160240"/>
          </a:xfrm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3200" b="1" dirty="0" smtClean="0"/>
              <a:t>Jock Young (1942-2013)</a:t>
            </a:r>
            <a:endParaRPr lang="en-GB" dirty="0"/>
          </a:p>
          <a:p>
            <a:pPr lvl="3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662" y="2060848"/>
            <a:ext cx="4381500" cy="30963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935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913" y="1484784"/>
            <a:ext cx="11556000" cy="1584176"/>
          </a:xfrm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lvl="5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87" y="1052512"/>
            <a:ext cx="3219450" cy="4752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904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913" y="1484784"/>
            <a:ext cx="11556000" cy="1584176"/>
          </a:xfrm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85838" y="1628799"/>
            <a:ext cx="10220325" cy="4265587"/>
          </a:xfrm>
        </p:spPr>
        <p:txBody>
          <a:bodyPr/>
          <a:lstStyle/>
          <a:p>
            <a:endParaRPr lang="en-GB" dirty="0" smtClean="0"/>
          </a:p>
          <a:p>
            <a:pPr marL="252000" lvl="1" indent="0" algn="ctr">
              <a:buNone/>
            </a:pPr>
            <a:endParaRPr lang="en-US" sz="3600" dirty="0"/>
          </a:p>
          <a:p>
            <a:pPr marL="252000" lvl="1" indent="0" algn="ctr">
              <a:buNone/>
            </a:pPr>
            <a:r>
              <a:rPr lang="en-US" sz="3200" b="1" dirty="0" smtClean="0"/>
              <a:t>Representations </a:t>
            </a:r>
            <a:r>
              <a:rPr lang="en-US" sz="3200" b="1" dirty="0"/>
              <a:t>of Youth: Social Science </a:t>
            </a:r>
            <a:r>
              <a:rPr lang="en-US" sz="3200" b="1" dirty="0" smtClean="0"/>
              <a:t>Approaches</a:t>
            </a:r>
            <a:endParaRPr lang="en-US" sz="3200" dirty="0"/>
          </a:p>
          <a:p>
            <a:pPr lvl="2"/>
            <a:endParaRPr lang="en-GB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78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913" y="1484784"/>
            <a:ext cx="11556000" cy="1584176"/>
          </a:xfrm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576000" lvl="2" indent="0">
              <a:buNone/>
            </a:pPr>
            <a:r>
              <a:rPr lang="en-GB" sz="3200" b="1" dirty="0" smtClean="0"/>
              <a:t>1. DEVIANCY AND DELINQUENCY PERSPECTIVE</a:t>
            </a:r>
            <a:endParaRPr lang="en-GB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1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913" y="1484784"/>
            <a:ext cx="11556000" cy="1584176"/>
          </a:xfrm>
        </p:spPr>
        <p:txBody>
          <a:bodyPr/>
          <a:lstStyle/>
          <a:p>
            <a:pPr algn="ctr"/>
            <a:r>
              <a:rPr lang="en-GB" sz="3600" dirty="0" smtClean="0"/>
              <a:t>Robert E. park (1864-1944)</a:t>
            </a:r>
            <a:endParaRPr lang="en-GB" sz="36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5" y="1988840"/>
            <a:ext cx="2190750" cy="338437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233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913" y="1484784"/>
            <a:ext cx="11556000" cy="1584176"/>
          </a:xfrm>
        </p:spPr>
        <p:txBody>
          <a:bodyPr/>
          <a:lstStyle/>
          <a:p>
            <a:pPr algn="ctr"/>
            <a:endParaRPr lang="en-GB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819" y="1373188"/>
            <a:ext cx="3198363" cy="45212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09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913" y="1484784"/>
            <a:ext cx="11556000" cy="1584176"/>
          </a:xfrm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972000" lvl="3" indent="0" algn="ctr">
              <a:buNone/>
            </a:pPr>
            <a:r>
              <a:rPr lang="en-GB" sz="3200" b="1" dirty="0" smtClean="0"/>
              <a:t>2. PUBLIC HEALTH AND EPIDEMIOLOGY PERSPECTIVE</a:t>
            </a:r>
            <a:endParaRPr lang="en-GB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652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913" y="1484784"/>
            <a:ext cx="11556000" cy="1584176"/>
          </a:xfrm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marL="576000" lvl="2" indent="0" algn="ctr">
              <a:buNone/>
            </a:pPr>
            <a:r>
              <a:rPr lang="en-US" sz="3600" b="1" u="sng" dirty="0" smtClean="0"/>
              <a:t>2. Representations </a:t>
            </a:r>
            <a:r>
              <a:rPr lang="en-US" sz="3600" b="1" u="sng" dirty="0"/>
              <a:t>of Youth:  The Authorities and the </a:t>
            </a:r>
            <a:r>
              <a:rPr lang="en-US" sz="3600" b="1" u="sng" dirty="0" smtClean="0"/>
              <a:t>Media</a:t>
            </a:r>
            <a:endParaRPr lang="en-GB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081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913" y="1484784"/>
            <a:ext cx="11556000" cy="1584176"/>
          </a:xfrm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marL="576000" lvl="2" indent="0" algn="ctr">
              <a:buNone/>
            </a:pPr>
            <a:r>
              <a:rPr lang="en-US" sz="3600" b="1" dirty="0"/>
              <a:t>DIFFERENTIATED YOUTH AND INTOXICANTS – ISSUES OF CLASS, ETHNICITY AND GENDER. </a:t>
            </a:r>
            <a:endParaRPr lang="en-US" sz="3600" dirty="0"/>
          </a:p>
          <a:p>
            <a:pPr lvl="2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327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913" y="1484784"/>
            <a:ext cx="11556000" cy="1584176"/>
          </a:xfrm>
        </p:spPr>
        <p:txBody>
          <a:bodyPr/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CONCERNS </a:t>
            </a:r>
            <a:r>
              <a:rPr lang="en-US" sz="3600" dirty="0"/>
              <a:t>ABOUT YOUTH AND THE DEVELOPMENT OF YOUTH STUDIES</a:t>
            </a:r>
            <a:endParaRPr lang="en-GB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85838" y="1052736"/>
            <a:ext cx="10220325" cy="4841651"/>
          </a:xfrm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592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913" y="1484784"/>
            <a:ext cx="11556000" cy="1584176"/>
          </a:xfrm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marL="576000" lvl="2" indent="0" algn="ctr">
              <a:buNone/>
            </a:pPr>
            <a:r>
              <a:rPr lang="en-GB" sz="3600" b="1" dirty="0" smtClean="0"/>
              <a:t>1</a:t>
            </a:r>
            <a:r>
              <a:rPr lang="en-GB" sz="3600" b="1" baseline="30000" dirty="0" smtClean="0"/>
              <a:t>st</a:t>
            </a:r>
            <a:r>
              <a:rPr lang="en-GB" sz="3600" b="1" dirty="0" smtClean="0"/>
              <a:t> Example:</a:t>
            </a:r>
          </a:p>
          <a:p>
            <a:pPr marL="576000" lvl="2" indent="0" algn="ctr">
              <a:buNone/>
            </a:pPr>
            <a:endParaRPr lang="en-US" sz="3600" b="1" dirty="0" smtClean="0"/>
          </a:p>
          <a:p>
            <a:pPr marL="576000" lvl="2" indent="0" algn="ctr">
              <a:buNone/>
            </a:pPr>
            <a:r>
              <a:rPr lang="en-US" sz="3600" b="1" dirty="0" smtClean="0"/>
              <a:t>19</a:t>
            </a:r>
            <a:r>
              <a:rPr lang="en-US" sz="3600" b="1" baseline="30000" dirty="0" smtClean="0"/>
              <a:t>th</a:t>
            </a:r>
            <a:r>
              <a:rPr lang="en-US" sz="3600" b="1" dirty="0" smtClean="0"/>
              <a:t> Century Working Class Youth in England</a:t>
            </a:r>
            <a:endParaRPr lang="en-US" sz="3600" dirty="0" smtClean="0"/>
          </a:p>
          <a:p>
            <a:pPr lvl="2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26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913" y="1484784"/>
            <a:ext cx="11556000" cy="1584176"/>
          </a:xfrm>
        </p:spPr>
        <p:txBody>
          <a:bodyPr/>
          <a:lstStyle/>
          <a:p>
            <a:pPr algn="ctr"/>
            <a:r>
              <a:rPr lang="en-GB" dirty="0" smtClean="0"/>
              <a:t>“THE HOOLIGAN”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68" y="2348880"/>
            <a:ext cx="2808312" cy="324036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787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913" y="1484784"/>
            <a:ext cx="11556000" cy="1584176"/>
          </a:xfrm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lvl="2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132" y="908721"/>
            <a:ext cx="4968551" cy="53285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505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913" y="1484784"/>
            <a:ext cx="11556000" cy="1584176"/>
          </a:xfrm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lvl="2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45" y="260648"/>
            <a:ext cx="9438335" cy="56337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560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913" y="1484784"/>
            <a:ext cx="11556000" cy="1584176"/>
          </a:xfrm>
        </p:spPr>
        <p:txBody>
          <a:bodyPr/>
          <a:lstStyle/>
          <a:p>
            <a:pPr algn="ctr"/>
            <a:r>
              <a:rPr lang="en-GB" dirty="0" smtClean="0"/>
              <a:t>Boys smoking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lvl="2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76" y="2276872"/>
            <a:ext cx="2664295" cy="3240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028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913" y="1484784"/>
            <a:ext cx="11556000" cy="1584176"/>
          </a:xfrm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marL="972000" lvl="3" indent="0" algn="ctr">
              <a:buNone/>
            </a:pPr>
            <a:endParaRPr lang="en-GB" sz="3600" b="1" dirty="0" smtClean="0"/>
          </a:p>
          <a:p>
            <a:pPr marL="972000" lvl="3" indent="0" algn="ctr">
              <a:buNone/>
            </a:pPr>
            <a:r>
              <a:rPr lang="en-GB" sz="3600" b="1" dirty="0" smtClean="0"/>
              <a:t>2</a:t>
            </a:r>
            <a:r>
              <a:rPr lang="en-GB" sz="3600" b="1" baseline="30000" dirty="0" smtClean="0"/>
              <a:t>nd</a:t>
            </a:r>
            <a:r>
              <a:rPr lang="en-GB" sz="3600" b="1" dirty="0" smtClean="0"/>
              <a:t>  Example: </a:t>
            </a:r>
            <a:endParaRPr lang="en-GB" sz="3600" b="1" dirty="0"/>
          </a:p>
          <a:p>
            <a:pPr marL="972000" lvl="3" indent="0">
              <a:buNone/>
            </a:pPr>
            <a:endParaRPr lang="en-US" sz="3600" b="1" dirty="0" smtClean="0"/>
          </a:p>
          <a:p>
            <a:pPr marL="972000" lvl="3" indent="0">
              <a:buNone/>
            </a:pPr>
            <a:r>
              <a:rPr lang="en-US" sz="3600" b="1" dirty="0" smtClean="0"/>
              <a:t>Drugs</a:t>
            </a:r>
            <a:r>
              <a:rPr lang="en-US" sz="3600" b="1" dirty="0"/>
              <a:t>, Youth, Gangs and ethnicity in the US</a:t>
            </a:r>
            <a:endParaRPr lang="en-GB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903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913" y="1484784"/>
            <a:ext cx="11556000" cy="1584176"/>
          </a:xfrm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US" dirty="0" smtClean="0"/>
          </a:p>
          <a:p>
            <a:r>
              <a:rPr lang="en-US" sz="3600" dirty="0" smtClean="0"/>
              <a:t>“a </a:t>
            </a:r>
            <a:r>
              <a:rPr lang="en-US" sz="3600" dirty="0"/>
              <a:t>scapegoated substance to a troubling subordinate group – including working-class immigrants, racial or ethnic minorities, or rebellious youth” </a:t>
            </a:r>
            <a:r>
              <a:rPr lang="en-US" sz="3600" dirty="0" smtClean="0"/>
              <a:t> </a:t>
            </a:r>
            <a:r>
              <a:rPr lang="en-US" sz="3200" dirty="0" smtClean="0"/>
              <a:t>(</a:t>
            </a:r>
            <a:r>
              <a:rPr lang="en-US" sz="3200" dirty="0" err="1"/>
              <a:t>Reinarman</a:t>
            </a:r>
            <a:r>
              <a:rPr lang="en-US" sz="3200" dirty="0"/>
              <a:t> and Levine </a:t>
            </a:r>
            <a:r>
              <a:rPr lang="en-US" sz="3200" dirty="0" smtClean="0"/>
              <a:t>1997).</a:t>
            </a:r>
            <a:endParaRPr lang="en-US" sz="3200" dirty="0"/>
          </a:p>
          <a:p>
            <a:endParaRPr lang="en-GB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64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913" y="1484784"/>
            <a:ext cx="11556000" cy="1584176"/>
          </a:xfrm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pPr marL="1656000" lvl="6" indent="0" algn="ctr">
              <a:buNone/>
            </a:pPr>
            <a:r>
              <a:rPr lang="en-GB" sz="3600" b="1" dirty="0" smtClean="0"/>
              <a:t>3</a:t>
            </a:r>
            <a:r>
              <a:rPr lang="en-GB" sz="3600" b="1" baseline="30000" dirty="0" smtClean="0"/>
              <a:t>rd</a:t>
            </a:r>
            <a:r>
              <a:rPr lang="en-GB" sz="3600" b="1" dirty="0" smtClean="0"/>
              <a:t> Example: </a:t>
            </a:r>
            <a:endParaRPr lang="en-GB" sz="3600" b="1" dirty="0"/>
          </a:p>
          <a:p>
            <a:pPr marL="1332000" lvl="4" indent="0" algn="ctr">
              <a:buNone/>
            </a:pPr>
            <a:r>
              <a:rPr lang="en-US" sz="3600" b="1" dirty="0"/>
              <a:t>Intoxicants, Gender and the Nighttime economy</a:t>
            </a:r>
            <a:endParaRPr lang="en-GB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599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913" y="116632"/>
            <a:ext cx="11556000" cy="648072"/>
          </a:xfrm>
        </p:spPr>
        <p:txBody>
          <a:bodyPr/>
          <a:lstStyle/>
          <a:p>
            <a:pPr marL="252000" lvl="1" indent="0">
              <a:buNone/>
            </a:pPr>
            <a:r>
              <a:rPr lang="en-GB" sz="2800" b="1" dirty="0"/>
              <a:t> </a:t>
            </a:r>
            <a:r>
              <a:rPr lang="en-GB" sz="2800" b="1" dirty="0" smtClean="0"/>
              <a:t>    Charles </a:t>
            </a:r>
            <a:r>
              <a:rPr lang="en-GB" sz="2800" b="1" dirty="0"/>
              <a:t>Booth (</a:t>
            </a:r>
            <a:r>
              <a:rPr lang="en-GB" sz="2800" b="1" dirty="0" smtClean="0"/>
              <a:t>1840-1916)</a:t>
            </a:r>
            <a:endParaRPr lang="en-GB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 flipV="1">
            <a:off x="985838" y="-675456"/>
            <a:ext cx="10220325" cy="144017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9" y="764704"/>
            <a:ext cx="4316486" cy="5040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85" y="314325"/>
            <a:ext cx="5129428" cy="57069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246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979612" y="704850"/>
            <a:ext cx="8686800" cy="895350"/>
          </a:xfrm>
        </p:spPr>
        <p:txBody>
          <a:bodyPr/>
          <a:lstStyle/>
          <a:p>
            <a:pPr eaLnBrk="1" hangingPunct="1"/>
            <a:r>
              <a:rPr lang="en-US" sz="4400"/>
              <a:t>Inebriate Victorian Women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9212" y="1676400"/>
            <a:ext cx="3403600" cy="42728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3" name="Picture 4" descr="http://blogs.hht.net.au/justice/wp-content/uploads/2008/07/fp07_0224_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6812" y="1676400"/>
            <a:ext cx="3316288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4" name="Picture 6" descr="http://justiceaction.org.au/cms/images/history_photos/kathleenwar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6812" y="4191000"/>
            <a:ext cx="3322638" cy="1758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283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913" y="1052736"/>
            <a:ext cx="11556000" cy="2016224"/>
          </a:xfrm>
        </p:spPr>
        <p:txBody>
          <a:bodyPr/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“</a:t>
            </a:r>
            <a:r>
              <a:rPr lang="en-US" sz="3200" dirty="0"/>
              <a:t>the history of research on youth is both a history of ‘young people themselves . . . [and also] a history of adults’ preoccupations and panics’ (Griffin 1993).</a:t>
            </a:r>
            <a:br>
              <a:rPr lang="en-US" sz="3200" dirty="0"/>
            </a:b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85838" y="3212975"/>
            <a:ext cx="10220325" cy="576065"/>
          </a:xfrm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225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1979612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The Ladette Takeover</a:t>
            </a:r>
          </a:p>
        </p:txBody>
      </p:sp>
      <p:pic>
        <p:nvPicPr>
          <p:cNvPr id="31746" name="Picture 2" descr="http://jeffreyhill.typepad.com/.a/6a00d8341d417153ef011570a65141970b-800w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3412" y="1676401"/>
            <a:ext cx="2571750" cy="332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47" name="Picture 4" descr="http://jeffreyhill.typepad.com/.a/6a00d8341d417153ef0133f3384128970b-800w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4692" y="771525"/>
            <a:ext cx="3240360" cy="3695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48" name="Picture 6" descr="http://jeffreyhill.typepad.com/.a/6a00d8341d417153ef010537031867970c-800w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1412" y="3733800"/>
            <a:ext cx="2152650" cy="2431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49" name="Picture 8" descr="http://visitbulgaria.info/images/imagecache/teaser_article/Women-Binge-Drinki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1812" y="4682281"/>
            <a:ext cx="2095500" cy="1838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50" name="Picture 12" descr="http://i.telegraph.co.uk/multimedia/archive/01543/binge_1543816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2012" y="5181600"/>
            <a:ext cx="2209800" cy="839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51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2813" y="1676400"/>
            <a:ext cx="2581275" cy="18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596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56042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913" y="1484784"/>
            <a:ext cx="11556000" cy="1584176"/>
          </a:xfrm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4510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913" y="1484784"/>
            <a:ext cx="11556000" cy="1584176"/>
          </a:xfrm>
        </p:spPr>
        <p:txBody>
          <a:bodyPr/>
          <a:lstStyle/>
          <a:p>
            <a:pPr algn="ctr"/>
            <a:endParaRPr lang="en-GB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934" y="836712"/>
            <a:ext cx="3014133" cy="505767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538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913" y="1484784"/>
            <a:ext cx="11556000" cy="1584176"/>
          </a:xfrm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3812" y="1556792"/>
            <a:ext cx="10220325" cy="3960441"/>
          </a:xfrm>
        </p:spPr>
        <p:txBody>
          <a:bodyPr/>
          <a:lstStyle/>
          <a:p>
            <a:r>
              <a:rPr lang="en-US" sz="2800" b="1" dirty="0"/>
              <a:t>1969	Youth and Society </a:t>
            </a:r>
          </a:p>
          <a:p>
            <a:r>
              <a:rPr lang="en-US" sz="2800" b="1" dirty="0"/>
              <a:t>1972	Journal of Youth and </a:t>
            </a:r>
            <a:r>
              <a:rPr lang="en-US" sz="2800" b="1" dirty="0" smtClean="0"/>
              <a:t>Adolescence </a:t>
            </a:r>
            <a:endParaRPr lang="en-US" sz="2800" b="1" dirty="0"/>
          </a:p>
          <a:p>
            <a:r>
              <a:rPr lang="en-US" sz="2800" b="1" dirty="0"/>
              <a:t>1978	Journal of Adolescence</a:t>
            </a:r>
          </a:p>
          <a:p>
            <a:r>
              <a:rPr lang="en-US" sz="2800" b="1" dirty="0"/>
              <a:t>1980	Journal of Adolescent Health</a:t>
            </a:r>
          </a:p>
          <a:p>
            <a:r>
              <a:rPr lang="en-US" sz="2800" b="1" dirty="0"/>
              <a:t>1982	Youth and Policy</a:t>
            </a:r>
          </a:p>
          <a:p>
            <a:r>
              <a:rPr lang="en-US" sz="2800" b="1" dirty="0"/>
              <a:t>1986	Journal of Adolescent Research</a:t>
            </a:r>
          </a:p>
          <a:p>
            <a:r>
              <a:rPr lang="en-US" sz="2800" b="1" dirty="0"/>
              <a:t>1987	International Journal of Adolescence and Youth</a:t>
            </a:r>
          </a:p>
          <a:p>
            <a:r>
              <a:rPr lang="en-US" sz="2800" b="1" dirty="0"/>
              <a:t>1991	Journal of Research on </a:t>
            </a:r>
            <a:r>
              <a:rPr lang="en-US" sz="2800" b="1" dirty="0" smtClean="0"/>
              <a:t>Adolescence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982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913" y="1484784"/>
            <a:ext cx="11556000" cy="1584176"/>
          </a:xfrm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85838" y="1052736"/>
            <a:ext cx="10220325" cy="4841651"/>
          </a:xfrm>
        </p:spPr>
        <p:txBody>
          <a:bodyPr/>
          <a:lstStyle/>
          <a:p>
            <a:endParaRPr lang="en-US" b="1" dirty="0"/>
          </a:p>
          <a:p>
            <a:r>
              <a:rPr lang="en-US" sz="2800" b="1" dirty="0"/>
              <a:t>1993	Young </a:t>
            </a:r>
          </a:p>
          <a:p>
            <a:r>
              <a:rPr lang="en-US" sz="2800" b="1" dirty="0"/>
              <a:t>1998	Journal of Youth Studies </a:t>
            </a:r>
          </a:p>
          <a:p>
            <a:r>
              <a:rPr lang="en-US" sz="2800" b="1" dirty="0"/>
              <a:t>2001	Journal of Youth Justice; </a:t>
            </a:r>
          </a:p>
          <a:p>
            <a:r>
              <a:rPr lang="en-US" sz="2800" b="1" dirty="0"/>
              <a:t>2002	Journal of Youth and Theology</a:t>
            </a:r>
            <a:endParaRPr lang="en-US" sz="2800" dirty="0"/>
          </a:p>
          <a:p>
            <a:r>
              <a:rPr lang="en-US" sz="2800" b="1" dirty="0"/>
              <a:t>2003	Youth Violence and Juvenile Justice</a:t>
            </a:r>
            <a:endParaRPr lang="en-US" sz="2800" dirty="0"/>
          </a:p>
          <a:p>
            <a:r>
              <a:rPr lang="en-US" sz="2800" b="1" dirty="0"/>
              <a:t>2006	Journal of Youth Development</a:t>
            </a:r>
            <a:endParaRPr lang="en-US" sz="2800" dirty="0"/>
          </a:p>
          <a:p>
            <a:r>
              <a:rPr lang="en-US" sz="2800" b="1" dirty="0"/>
              <a:t>2008	Journal of LGBT Youth</a:t>
            </a:r>
            <a:endParaRPr lang="en-US" sz="2800" dirty="0"/>
          </a:p>
          <a:p>
            <a:r>
              <a:rPr lang="en-US" sz="2800" b="1" dirty="0"/>
              <a:t>2010	Youth Voice </a:t>
            </a:r>
            <a:r>
              <a:rPr lang="en-US" sz="2800" b="1" dirty="0" smtClean="0"/>
              <a:t>Journal</a:t>
            </a:r>
            <a:r>
              <a:rPr lang="en-US" sz="2800" b="1" dirty="0"/>
              <a:t> </a:t>
            </a:r>
            <a:r>
              <a:rPr lang="en-US" sz="2800" b="1" dirty="0" smtClean="0"/>
              <a:t>&amp; </a:t>
            </a:r>
          </a:p>
          <a:p>
            <a:r>
              <a:rPr lang="en-US" sz="2800" b="1" dirty="0" smtClean="0"/>
              <a:t>International </a:t>
            </a:r>
            <a:r>
              <a:rPr lang="en-US" sz="2800" b="1" dirty="0"/>
              <a:t>Journal of Child, </a:t>
            </a:r>
            <a:r>
              <a:rPr lang="en-US" sz="2800" b="1" dirty="0" smtClean="0"/>
              <a:t>Youth </a:t>
            </a:r>
            <a:r>
              <a:rPr lang="en-US" sz="2800" b="1" dirty="0"/>
              <a:t>and Family Studies</a:t>
            </a:r>
            <a:endParaRPr lang="en-US" sz="2800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678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913" y="1484784"/>
            <a:ext cx="11556000" cy="1584176"/>
          </a:xfrm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85838" y="1052735"/>
            <a:ext cx="10220325" cy="4536505"/>
          </a:xfrm>
        </p:spPr>
        <p:txBody>
          <a:bodyPr/>
          <a:lstStyle/>
          <a:p>
            <a:endParaRPr lang="en-US" sz="4000" b="1" dirty="0" smtClean="0"/>
          </a:p>
          <a:p>
            <a:endParaRPr lang="en-US" sz="4000" b="1" dirty="0"/>
          </a:p>
          <a:p>
            <a:r>
              <a:rPr lang="en-US" sz="4000" b="1" dirty="0" smtClean="0"/>
              <a:t>YOUTH </a:t>
            </a:r>
            <a:r>
              <a:rPr lang="en-US" sz="4000" b="1" dirty="0"/>
              <a:t>AND INTOXICATION/INTOXICANTS</a:t>
            </a:r>
            <a:endParaRPr lang="en-GB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50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913" y="1484784"/>
            <a:ext cx="11556000" cy="1584176"/>
          </a:xfrm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7594" y="1052736"/>
            <a:ext cx="10220325" cy="4521366"/>
          </a:xfrm>
        </p:spPr>
        <p:txBody>
          <a:bodyPr/>
          <a:lstStyle/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“</a:t>
            </a:r>
            <a:r>
              <a:rPr lang="en-US" sz="3200" dirty="0"/>
              <a:t>the goal of artificially inducing a change in one’s consciousness is considered by many to be immoral” (Howard Becker  1967)</a:t>
            </a:r>
          </a:p>
          <a:p>
            <a:endParaRPr lang="en-GB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510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913" y="1124744"/>
            <a:ext cx="11556000" cy="1944216"/>
          </a:xfrm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85838" y="1916831"/>
            <a:ext cx="10220325" cy="3977555"/>
          </a:xfrm>
        </p:spPr>
        <p:txBody>
          <a:bodyPr/>
          <a:lstStyle/>
          <a:p>
            <a:pPr lvl="7"/>
            <a:endParaRPr lang="en-GB" dirty="0" smtClean="0"/>
          </a:p>
          <a:p>
            <a:pPr lvl="7"/>
            <a:endParaRPr lang="en-GB" dirty="0"/>
          </a:p>
          <a:p>
            <a:pPr lvl="7"/>
            <a:endParaRPr lang="en-GB" dirty="0" smtClean="0"/>
          </a:p>
          <a:p>
            <a:pPr lvl="7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225" y="1484783"/>
            <a:ext cx="3000375" cy="42016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393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4037981440367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4037981502858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4037981502858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4037981502858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4037981502858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4037981502858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4037981502858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4037981502858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4037981502858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4037981502858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403798150285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4037981502858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4037981502858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4037981502858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4037981502858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4037981502858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4037981502858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4037981502858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4037981502858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4037981502858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4037981502858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4037981549734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4037981502858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4037981502858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4037981502858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4037981502858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403798150285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403798150285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4037981502858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40379815028580"/>
</p:tagLst>
</file>

<file path=ppt/theme/theme1.xml><?xml version="1.0" encoding="utf-8"?>
<a:theme xmlns:a="http://schemas.openxmlformats.org/drawingml/2006/main" name="BSS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Office PowerPoint</Application>
  <PresentationFormat>Custom</PresentationFormat>
  <Paragraphs>110</Paragraphs>
  <Slides>32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AU Passata Light</vt:lpstr>
      <vt:lpstr>AU Passata</vt:lpstr>
      <vt:lpstr>Georgia</vt:lpstr>
      <vt:lpstr>Arial</vt:lpstr>
      <vt:lpstr>Calibri</vt:lpstr>
      <vt:lpstr>BSS 16:9</vt:lpstr>
      <vt:lpstr>REPRESENTATIONS OF YOUTH:  THE CASE OF INTOXICANTS AND INTOXICATION    Geoffrey Hunt   Nordic youth research symposium (nyris)   “narrowing paths –transgressive routes” aarhus 14-16th August 2019 </vt:lpstr>
      <vt:lpstr>  CONCERNS ABOUT YOUTH AND THE DEVELOPMENT OF YOUTH STUDIES</vt:lpstr>
      <vt:lpstr>  “the history of research on youth is both a history of ‘young people themselves . . . [and also] a history of adults’ preoccupations and panics’ (Griffin 1993).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Robert E. park (1864-1944)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“THE HOOLIGAN” </vt:lpstr>
      <vt:lpstr>PowerPoint Presentation</vt:lpstr>
      <vt:lpstr>PowerPoint Presentation</vt:lpstr>
      <vt:lpstr>Boys smoking </vt:lpstr>
      <vt:lpstr>PowerPoint Presentation</vt:lpstr>
      <vt:lpstr>PowerPoint Presentation</vt:lpstr>
      <vt:lpstr>PowerPoint Presentation</vt:lpstr>
      <vt:lpstr>     Charles Booth (1840-1916)</vt:lpstr>
      <vt:lpstr>Inebriate Victorian Women</vt:lpstr>
      <vt:lpstr>The Ladette Takeover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2019-08-14T08:06:56Z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636116758097597385</vt:lpwstr>
  </property>
  <property fmtid="{D5CDD505-2E9C-101B-9397-08002B2CF9AE}" pid="59" name="UserProfileId">
    <vt:lpwstr>636463147825851472</vt:lpwstr>
  </property>
  <property fmtid="{D5CDD505-2E9C-101B-9397-08002B2CF9AE}" pid="60" name="TemplafyTimeStamp">
    <vt:lpwstr>2017-03-02T07:52:54.0768626Z</vt:lpwstr>
  </property>
  <property fmtid="{D5CDD505-2E9C-101B-9397-08002B2CF9AE}" pid="61" name="OfficeID">
    <vt:lpwstr>3630</vt:lpwstr>
  </property>
  <property fmtid="{D5CDD505-2E9C-101B-9397-08002B2CF9AE}" pid="62" name="colorthemechange">
    <vt:lpwstr>True</vt:lpwstr>
  </property>
</Properties>
</file>